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7CA1FCB-2EBE-43FA-96A2-F8EB59ACED29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6821CFF-58E5-47F4-BCE9-97720327967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8.png"/><Relationship Id="rId18" Type="http://schemas.openxmlformats.org/officeDocument/2006/relationships/image" Target="../media/image40.png"/><Relationship Id="rId3" Type="http://schemas.openxmlformats.org/officeDocument/2006/relationships/image" Target="../media/image29.png"/><Relationship Id="rId21" Type="http://schemas.openxmlformats.org/officeDocument/2006/relationships/image" Target="../media/image46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160.pn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170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19" Type="http://schemas.openxmlformats.org/officeDocument/2006/relationships/image" Target="../media/image44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39.png"/><Relationship Id="rId22" Type="http://schemas.openxmlformats.org/officeDocument/2006/relationships/image" Target="../media/image18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0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8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14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1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Laws of Exponents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Tammy Wallace</a:t>
            </a:r>
          </a:p>
          <a:p>
            <a:r>
              <a:rPr lang="en-US" dirty="0" smtClean="0"/>
              <a:t>Varina High</a:t>
            </a:r>
          </a:p>
        </p:txBody>
      </p:sp>
    </p:spTree>
    <p:extLst>
      <p:ext uri="{BB962C8B-B14F-4D97-AF65-F5344CB8AC3E}">
        <p14:creationId xmlns:p14="http://schemas.microsoft.com/office/powerpoint/2010/main" val="118831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Multiplying Monomials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287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When multiplying monomials, the exponents </a:t>
            </a:r>
            <a:r>
              <a:rPr lang="en-US" dirty="0" smtClean="0"/>
              <a:t>are </a:t>
            </a:r>
            <a:r>
              <a:rPr lang="en-US" dirty="0"/>
              <a:t>added together.  However, if </a:t>
            </a:r>
            <a:r>
              <a:rPr lang="en-US" dirty="0" smtClean="0"/>
              <a:t>any exponent(s</a:t>
            </a:r>
            <a:r>
              <a:rPr lang="en-US" dirty="0"/>
              <a:t>) are located outside the parenthesis, </a:t>
            </a:r>
          </a:p>
        </p:txBody>
      </p:sp>
      <p:sp>
        <p:nvSpPr>
          <p:cNvPr id="5" name="TextBox 4"/>
          <p:cNvSpPr txBox="1"/>
          <p:nvPr/>
        </p:nvSpPr>
        <p:spPr>
          <a:xfrm flipH="1">
            <a:off x="457200" y="1371600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                                                        </a:t>
            </a:r>
            <a:r>
              <a:rPr lang="en-US" sz="2400" b="1" u="sng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everything inside the parenthesis has to be raised to that outside power.</a:t>
            </a:r>
            <a:endParaRPr lang="en-US" sz="2400" b="1" u="sng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5042709"/>
                  </p:ext>
                </p:extLst>
              </p:nvPr>
            </p:nvGraphicFramePr>
            <p:xfrm>
              <a:off x="152400" y="2286000"/>
              <a:ext cx="8915400" cy="429355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41254"/>
                    <a:gridCol w="4007986"/>
                    <a:gridCol w="3566160"/>
                  </a:tblGrid>
                  <a:tr h="5334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NUMBERS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PRODUCT OF NUMBERS AND 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27993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 smtClean="0"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 smtClean="0"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+mj-lt"/>
                            </a:rPr>
                            <a:t>3(5)²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+mj-lt"/>
                            </a:rPr>
                            <a:t>= 3(__)(___)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effectLst/>
                              <a:latin typeface="+mj-lt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b="1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1800" b="1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sz="1800" b="1" i="1" kern="120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1800" b="1" i="1" kern="120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𝒙</m:t>
                                          </m:r>
                                        </m:e>
                                        <m:sup>
                                          <m:r>
                                            <a:rPr lang="en-US" sz="1800" b="1" i="1" kern="120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𝟒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𝟐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𝒚</m:t>
                                  </m:r>
                                </m:e>
                                <m:sup>
                                  <m:r>
                                    <a:rPr lang="en-US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sup>
                              </m:sSup>
                            </m:oMath>
                          </a14:m>
                          <a:endParaRPr lang="en-US" sz="1800" kern="1200" dirty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What exponent is outside the parenthesis? __</a:t>
                          </a:r>
                        </a:p>
                        <a:p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Expand the monomial ______</a:t>
                          </a:r>
                          <a:r>
                            <a:rPr lang="en-US" sz="18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the parenthesis by the exponent directly</a:t>
                          </a:r>
                          <a:r>
                            <a:rPr lang="en-US" sz="18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 _________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the parenthesis.</a:t>
                          </a:r>
                        </a:p>
                        <a:p>
                          <a:r>
                            <a:rPr lang="en-US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1800" kern="1200" dirty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_____</m:t>
                                  </m:r>
                                </m:sup>
                              </m:sSup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)(</m:t>
                              </m:r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_____</m:t>
                                  </m:r>
                                </m:sup>
                              </m:sSup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)</m:t>
                              </m:r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______</m:t>
                                  </m:r>
                                </m:sup>
                              </m:sSup>
                            </m:oMath>
                          </a14:m>
                          <a:endParaRPr lang="en-US" sz="1800" kern="1200" dirty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pPr algn="ctr"/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_____+_______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_____</m:t>
                                  </m:r>
                                </m:sup>
                              </m:sSup>
                            </m:oMath>
                          </a14:m>
                          <a:endParaRPr lang="en-US" sz="1800" kern="1200" dirty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pPr algn="ctr"/>
                          <a:endParaRPr lang="en-US" sz="1800" kern="1200" dirty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>
                              <a:effectLst/>
                              <a:latin typeface="+mj-lt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𝟐</m:t>
                              </m:r>
                              <m:sSup>
                                <m:sSupPr>
                                  <m:ctrlPr>
                                    <a:rPr lang="en-US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1800" b="1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sz="1800" b="1" i="1" kern="120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1800" b="1" i="1" kern="120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𝟑</m:t>
                                          </m:r>
                                          <m:r>
                                            <a:rPr lang="en-US" sz="1800" b="1" i="1" kern="120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𝒙</m:t>
                                          </m:r>
                                        </m:e>
                                        <m:sup>
                                          <m:r>
                                            <a:rPr lang="en-US" sz="1800" b="1" i="1" kern="120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𝟒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endParaRPr lang="en-US" sz="1800" b="1" kern="1200" dirty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Remember to ONLY expand the monomial ___________ the parenthesis by the exponent directly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______the </a:t>
                          </a:r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parenthesis.</a:t>
                          </a:r>
                        </a:p>
                        <a:p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pPr algn="ctr"/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2(</m:t>
                              </m:r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_____</m:t>
                                  </m:r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</m:t>
                                  </m:r>
                                </m:sup>
                              </m:sSup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)(</m:t>
                              </m:r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_____</m:t>
                                  </m:r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</m:t>
                                  </m:r>
                                </m:sup>
                              </m:sSup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)</m:t>
                              </m:r>
                            </m:oMath>
                          </a14:m>
                          <a:endParaRPr lang="en-US" sz="1800" kern="1200" dirty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pPr algn="ctr"/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2(____∙</m:t>
                              </m:r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</m:t>
                                  </m:r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____+_____</m:t>
                                  </m:r>
                                </m:sup>
                              </m:sSup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)</m:t>
                              </m:r>
                            </m:oMath>
                          </a14:m>
                          <a:endParaRPr lang="en-US" sz="1800" kern="1200" dirty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pPr algn="l"/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     =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2∙</m:t>
                              </m:r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_____</m:t>
                                  </m:r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  = _________</a:t>
                          </a:r>
                          <a:endParaRPr lang="en-US" sz="1800" kern="1200" dirty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5042709"/>
                  </p:ext>
                </p:extLst>
              </p:nvPr>
            </p:nvGraphicFramePr>
            <p:xfrm>
              <a:off x="152400" y="2286000"/>
              <a:ext cx="8915400" cy="429355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41254"/>
                    <a:gridCol w="4007986"/>
                    <a:gridCol w="3566160"/>
                  </a:tblGrid>
                  <a:tr h="63093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NUMBERS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PRODUCT OF NUMBERS AND 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366261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 smtClean="0"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 smtClean="0"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+mj-lt"/>
                            </a:rPr>
                            <a:t>3(5)²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+mj-lt"/>
                            </a:rPr>
                            <a:t>= 3(__)(___)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33435" t="-18802" r="-88906" b="-1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50085" t="-18802" b="-16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81000" y="4582180"/>
                <a:ext cx="914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=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</a:rPr>
                      <m:t>75</m:t>
                    </m:r>
                  </m:oMath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582180"/>
                <a:ext cx="914400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6000" t="-8333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533400" y="38978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5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38978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5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933700" y="3426538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3700" y="3426538"/>
                <a:ext cx="533400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819400" y="4953000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4953000"/>
                <a:ext cx="53340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505200" y="4957465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00" y="4957465"/>
                <a:ext cx="533400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038600" y="4957465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4957465"/>
                <a:ext cx="533400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989118" y="5490865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9118" y="5490865"/>
                <a:ext cx="533400" cy="46166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467100" y="5490865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7100" y="5490865"/>
                <a:ext cx="533400" cy="46166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955473" y="5490865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473" y="5490865"/>
                <a:ext cx="533400" cy="46166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667000" y="6046702"/>
                <a:ext cx="1638300" cy="658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3600" b="1" i="1" smtClean="0">
                            <a:latin typeface="Cambria Math"/>
                          </a:rPr>
                          <m:t>𝟖</m:t>
                        </m:r>
                      </m:sup>
                    </m:sSup>
                    <m:sSup>
                      <m:sSupPr>
                        <m:ctrlPr>
                          <a:rPr lang="en-US" sz="36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sz="3600" b="1" i="1" smtClean="0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endParaRPr lang="en-US" sz="3600" b="1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6046702"/>
                <a:ext cx="1638300" cy="658898"/>
              </a:xfrm>
              <a:prstGeom prst="rect">
                <a:avLst/>
              </a:prstGeom>
              <a:blipFill rotWithShape="1">
                <a:blip r:embed="rId11"/>
                <a:stretch>
                  <a:fillRect l="-11567" t="-11111" b="-35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4038600" y="4050268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latin typeface="+mj-lt"/>
              </a:rPr>
              <a:t>inside</a:t>
            </a:r>
            <a:endParaRPr lang="en-US" b="1" u="sng" dirty="0"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14600" y="458218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latin typeface="+mj-lt"/>
              </a:rPr>
              <a:t>outside</a:t>
            </a:r>
            <a:endParaRPr lang="en-US" b="1" u="sng" dirty="0"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91400" y="37338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j-lt"/>
              </a:rPr>
              <a:t>inside</a:t>
            </a:r>
            <a:endParaRPr lang="en-US" b="1" dirty="0"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24600" y="4385846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+mj-lt"/>
              </a:rPr>
              <a:t>outside</a:t>
            </a:r>
            <a:endParaRPr lang="en-US" b="1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6553200" y="4796135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3200" y="4796135"/>
                <a:ext cx="533400" cy="46166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7543800" y="4796135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800" y="4796135"/>
                <a:ext cx="533400" cy="46166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7010400" y="4717702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0" y="4717702"/>
                <a:ext cx="533400" cy="461665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8077200" y="472440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7924800" y="5232094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4800" y="5232094"/>
                <a:ext cx="533400" cy="461665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7467600" y="5253335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7600" y="5253335"/>
                <a:ext cx="533400" cy="461665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6629400" y="5334000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9400" y="5334000"/>
                <a:ext cx="533400" cy="461665"/>
              </a:xfrm>
              <a:prstGeom prst="rect">
                <a:avLst/>
              </a:prstGeom>
              <a:blipFill rotWithShape="0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7086600" y="5334000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6600" y="5334000"/>
                <a:ext cx="533400" cy="461665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6324600" y="5902634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𝟗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4600" y="5902634"/>
                <a:ext cx="533400" cy="461665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6837218" y="5815869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218" y="5815869"/>
                <a:ext cx="533400" cy="461665"/>
              </a:xfrm>
              <a:prstGeom prst="rect">
                <a:avLst/>
              </a:prstGeom>
              <a:blipFill rotWithShape="1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7391400" y="5715000"/>
                <a:ext cx="1371600" cy="658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1" i="1" smtClean="0">
                              <a:latin typeface="Cambria Math"/>
                            </a:rPr>
                            <m:t>𝟏𝟖</m:t>
                          </m:r>
                          <m:r>
                            <a:rPr lang="en-US" sz="3600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3600" b="1" i="1" smtClean="0">
                              <a:latin typeface="Cambria Math"/>
                            </a:rPr>
                            <m:t>𝟖</m:t>
                          </m:r>
                        </m:sup>
                      </m:sSup>
                    </m:oMath>
                  </m:oMathPara>
                </a14:m>
                <a:endParaRPr lang="en-US" sz="3600" b="1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1400" y="5715000"/>
                <a:ext cx="1371600" cy="658898"/>
              </a:xfrm>
              <a:prstGeom prst="rect">
                <a:avLst/>
              </a:prstGeom>
              <a:blipFill rotWithShape="1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349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457200" y="0"/>
                <a:ext cx="8229600" cy="1143000"/>
              </a:xfrm>
            </p:spPr>
            <p:txBody>
              <a:bodyPr/>
              <a:lstStyle/>
              <a:p>
                <a:r>
                  <a:rPr lang="en-US" sz="4800" dirty="0" smtClean="0">
                    <a:effectLst/>
                  </a:rPr>
                  <a:t>Multiply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48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4800" i="1">
                                    <a:effectLst/>
                                    <a:latin typeface="Cambria Math"/>
                                  </a:rPr>
                                  <m:t>−7</m:t>
                                </m:r>
                                <m:r>
                                  <a:rPr lang="en-US" sz="4800" i="1">
                                    <a:effectLst/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4800" i="1">
                                    <a:effectLst/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sz="48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4800" i="1">
                                    <a:effectLst/>
                                    <a:latin typeface="Cambria Math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sz="4800" i="1">
                                    <a:effectLst/>
                                    <a:latin typeface="Cambria Math"/>
                                  </a:rPr>
                                  <m:t>4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4800" b="0" i="1" smtClean="0">
                            <a:effectLst/>
                            <a:latin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sz="48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4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800" i="1">
                                <a:effectLst/>
                                <a:latin typeface="Cambria Math"/>
                              </a:rPr>
                              <m:t>3</m:t>
                            </m:r>
                            <m:r>
                              <a:rPr lang="en-US" sz="4800" i="1">
                                <a:effectLst/>
                                <a:latin typeface="Cambria Math"/>
                              </a:rPr>
                              <m:t>𝑥𝑦</m:t>
                            </m:r>
                          </m:e>
                          <m:sup>
                            <m:r>
                              <a:rPr lang="en-US" sz="4800" i="1">
                                <a:effectLst/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4800" dirty="0">
                    <a:effectLst/>
                  </a:rPr>
                  <a:t> </a:t>
                </a:r>
                <a:endParaRPr lang="en-US" sz="4800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0"/>
                <a:ext cx="8229600" cy="1143000"/>
              </a:xfrm>
              <a:blipFill rotWithShape="1">
                <a:blip r:embed="rId2"/>
                <a:stretch>
                  <a:fillRect b="-265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19200"/>
                <a:ext cx="8229600" cy="4906963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en-US" sz="2800" dirty="0" smtClean="0"/>
                  <a:t>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/>
                              </a:rPr>
                              <m:t>−7</m:t>
                            </m:r>
                            <m:r>
                              <a:rPr lang="en-US" sz="28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4</m:t>
                            </m:r>
                          </m:sup>
                        </m:sSup>
                      </m:e>
                    </m:d>
                    <m:r>
                      <a:rPr lang="en-US" sz="2800" b="0" i="1" smtClean="0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−7</m:t>
                        </m:r>
                        <m:r>
                          <a:rPr lang="en-US" sz="28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sz="2800" b="0" i="1" smtClean="0">
                        <a:latin typeface="Cambria Math"/>
                      </a:rPr>
                      <m:t>)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/>
                              </a:rPr>
                              <m:t>3</m:t>
                            </m:r>
                            <m:r>
                              <a:rPr lang="en-US" sz="2800" i="1">
                                <a:latin typeface="Cambria Math"/>
                              </a:rPr>
                              <m:t>𝑥𝑦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800" dirty="0"/>
                  <a:t> </a:t>
                </a:r>
                <a:endParaRPr lang="en-US" sz="2800" dirty="0" smtClean="0"/>
              </a:p>
              <a:p>
                <a:pPr marL="0" indent="0" algn="ctr">
                  <a:buNone/>
                </a:pPr>
                <a:endParaRPr lang="en-US" sz="2800" dirty="0"/>
              </a:p>
              <a:p>
                <a:pPr marL="0" indent="0" algn="ctr">
                  <a:buNone/>
                </a:pPr>
                <a:r>
                  <a:rPr lang="en-US" sz="2800" dirty="0"/>
                  <a:t>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/>
                              </a:rPr>
                              <m:t>−7</m:t>
                            </m:r>
                            <m:r>
                              <a:rPr lang="en-US" sz="2800" i="1" smtClean="0">
                                <a:latin typeface="Cambria Math"/>
                                <a:ea typeface="Cambria Math"/>
                              </a:rPr>
                              <m:t>∙</m:t>
                            </m:r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−7</m:t>
                            </m:r>
                            <m:r>
                              <a:rPr lang="en-US" sz="28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4</m:t>
                            </m:r>
                          </m:sup>
                        </m:sSup>
                      </m:e>
                    </m:d>
                    <m:r>
                      <a:rPr lang="en-US" sz="2800" i="1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)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/>
                              </a:rPr>
                              <m:t>3</m:t>
                            </m:r>
                            <m:r>
                              <a:rPr lang="en-US" sz="2800" i="1">
                                <a:latin typeface="Cambria Math"/>
                              </a:rPr>
                              <m:t>𝑥𝑦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800" dirty="0"/>
                  <a:t> </a:t>
                </a:r>
                <a:endParaRPr lang="en-US" sz="2800" dirty="0" smtClean="0"/>
              </a:p>
              <a:p>
                <a:pPr marL="0" indent="0" algn="ctr">
                  <a:buNone/>
                </a:pPr>
                <a:endParaRPr lang="en-US" sz="2800" dirty="0"/>
              </a:p>
              <a:p>
                <a:pPr marL="0" indent="0" algn="ctr">
                  <a:buNone/>
                </a:pPr>
                <a:r>
                  <a:rPr lang="en-US" sz="2800" dirty="0"/>
                  <a:t>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/>
                              </a:rPr>
                              <m:t>49</m:t>
                            </m:r>
                            <m:r>
                              <a:rPr lang="en-US" sz="28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4</m:t>
                            </m:r>
                          </m:sup>
                        </m:sSup>
                      </m:e>
                    </m:d>
                    <m:r>
                      <a:rPr lang="en-US" sz="2800" i="1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)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/>
                              </a:rPr>
                              <m:t>3</m:t>
                            </m:r>
                            <m:r>
                              <a:rPr lang="en-US" sz="2800" i="1">
                                <a:latin typeface="Cambria Math"/>
                              </a:rPr>
                              <m:t>𝑥𝑦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800" dirty="0"/>
                  <a:t> </a:t>
                </a:r>
              </a:p>
              <a:p>
                <a:pPr marL="0" indent="0" algn="ctr">
                  <a:buNone/>
                </a:pPr>
                <a:endParaRPr lang="en-US" sz="2800" dirty="0"/>
              </a:p>
              <a:p>
                <a:pPr marL="0" indent="0" algn="ctr">
                  <a:buNone/>
                </a:pPr>
                <a:r>
                  <a:rPr lang="en-US" sz="2800" dirty="0"/>
                  <a:t>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/>
                              </a:rPr>
                              <m:t>49</m:t>
                            </m:r>
                            <m:r>
                              <a:rPr lang="en-US" sz="2800" i="1" smtClean="0">
                                <a:latin typeface="Cambria Math"/>
                              </a:rPr>
                              <m:t>·</m:t>
                            </m:r>
                            <m:r>
                              <a:rPr lang="en-US" sz="2800" b="0" i="1" smtClean="0"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28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2</m:t>
                            </m:r>
                            <m:r>
                              <a:rPr lang="en-US" sz="2800" b="0" i="1" smtClean="0">
                                <a:latin typeface="Cambria Math"/>
                              </a:rPr>
                              <m:t>+2+1</m:t>
                            </m:r>
                          </m:sup>
                        </m:sSup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800" i="1">
                                <a:latin typeface="Cambria Math"/>
                              </a:rPr>
                              <m:t>4</m:t>
                            </m:r>
                            <m:r>
                              <a:rPr lang="en-US" sz="2800" b="0" i="1" smtClean="0">
                                <a:latin typeface="Cambria Math"/>
                              </a:rPr>
                              <m:t>+4+2</m:t>
                            </m:r>
                          </m:sup>
                        </m:sSup>
                      </m:e>
                    </m:d>
                  </m:oMath>
                </a14:m>
                <a:endParaRPr lang="en-US" sz="2800" dirty="0"/>
              </a:p>
              <a:p>
                <a:pPr marL="0" indent="0" algn="ctr">
                  <a:buNone/>
                </a:pPr>
                <a:endParaRPr lang="en-US" sz="2800" dirty="0" smtClean="0"/>
              </a:p>
              <a:p>
                <a:pPr marL="0" indent="0" algn="ctr">
                  <a:buNone/>
                </a:pPr>
                <a:r>
                  <a:rPr lang="en-US" sz="4000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147</m:t>
                        </m:r>
                        <m:r>
                          <a:rPr lang="en-US" sz="4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/>
                          </a:rPr>
                          <m:t>5</m:t>
                        </m:r>
                      </m:sup>
                    </m:sSup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4000" b="0" i="1" smtClean="0">
                            <a:latin typeface="Cambria Math"/>
                          </a:rPr>
                          <m:t>10</m:t>
                        </m:r>
                      </m:sup>
                    </m:sSup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19200"/>
                <a:ext cx="8229600" cy="4906963"/>
              </a:xfrm>
              <a:blipFill rotWithShape="0">
                <a:blip r:embed="rId3"/>
                <a:stretch>
                  <a:fillRect t="-1242" b="-39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487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monomial?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3200" dirty="0" smtClean="0"/>
                  <a:t>Mono means </a:t>
                </a:r>
                <a:r>
                  <a:rPr lang="en-US" sz="3200" b="1" u="sng" dirty="0" smtClean="0"/>
                  <a:t>one.</a:t>
                </a:r>
              </a:p>
              <a:p>
                <a:pPr marL="0" indent="0">
                  <a:buNone/>
                </a:pPr>
                <a:endParaRPr lang="en-US" sz="3200" b="1" u="sng" dirty="0"/>
              </a:p>
              <a:p>
                <a:pPr marL="0" indent="0">
                  <a:buNone/>
                </a:pPr>
                <a:r>
                  <a:rPr lang="en-US" sz="3200" dirty="0"/>
                  <a:t>A </a:t>
                </a:r>
                <a:r>
                  <a:rPr lang="en-US" sz="3200" b="1" dirty="0"/>
                  <a:t>monomial</a:t>
                </a:r>
                <a:r>
                  <a:rPr lang="en-US" sz="3200" dirty="0"/>
                  <a:t> </a:t>
                </a:r>
                <a:r>
                  <a:rPr lang="en-US" sz="3200" b="1" u="sng" dirty="0"/>
                  <a:t>is an expression that is a number, a variable, or a product of a </a:t>
                </a:r>
                <a:r>
                  <a:rPr lang="en-US" sz="3200" b="1" u="sng" dirty="0" smtClean="0"/>
                  <a:t>number </a:t>
                </a:r>
                <a:r>
                  <a:rPr lang="en-US" sz="3200" b="1" u="sng" dirty="0"/>
                  <a:t>and one or more variables</a:t>
                </a:r>
                <a:r>
                  <a:rPr lang="en-US" sz="3200" b="1" u="sng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sz="3200" dirty="0" smtClean="0"/>
                  <a:t>Examples:  </a:t>
                </a:r>
              </a:p>
              <a:p>
                <a:pPr marL="0" indent="0" algn="ctr">
                  <a:buNone/>
                </a:pPr>
                <a:r>
                  <a:rPr lang="en-US" sz="3200" dirty="0" smtClean="0"/>
                  <a:t>12		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US" sz="3200" i="1" dirty="0" smtClean="0"/>
                  <a:t>		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/>
                      </a:rPr>
                      <m:t>−5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US" sz="3200" i="1" dirty="0" smtClean="0"/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en-US" sz="3200" i="1" dirty="0"/>
              </a:p>
              <a:p>
                <a:pPr marL="0" indent="0">
                  <a:buNone/>
                </a:pPr>
                <a:endParaRPr lang="en-US" sz="3200" dirty="0"/>
              </a:p>
              <a:p>
                <a:pPr marL="0" indent="0">
                  <a:buNone/>
                </a:pPr>
                <a:endParaRPr lang="en-US" sz="3200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838200" y="55626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number</a:t>
            </a:r>
            <a:endParaRPr lang="en-US" sz="24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5558135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variable</a:t>
            </a:r>
            <a:endParaRPr lang="en-US" sz="24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5400" y="55626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Product of a number and variables</a:t>
            </a:r>
            <a:endParaRPr lang="en-US" sz="24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46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z="4800" dirty="0" smtClean="0"/>
              <a:t>What about more than one?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200" dirty="0" smtClean="0"/>
              <a:t>Bi means</a:t>
            </a:r>
            <a:r>
              <a:rPr lang="en-US" sz="3200" dirty="0"/>
              <a:t> </a:t>
            </a:r>
            <a:r>
              <a:rPr lang="en-US" sz="3200" b="1" u="sng" dirty="0" smtClean="0"/>
              <a:t>two</a:t>
            </a:r>
            <a:endParaRPr lang="en-US" sz="3200" dirty="0"/>
          </a:p>
          <a:p>
            <a:pPr marL="0" indent="0" algn="ctr">
              <a:buNone/>
            </a:pPr>
            <a:endParaRPr lang="en-US" sz="3200" dirty="0" smtClean="0"/>
          </a:p>
          <a:p>
            <a:pPr marL="0" indent="0" algn="ctr">
              <a:buNone/>
            </a:pPr>
            <a:r>
              <a:rPr lang="en-US" sz="3200" dirty="0" smtClean="0"/>
              <a:t>Tri means</a:t>
            </a:r>
            <a:r>
              <a:rPr lang="en-US" sz="3200" dirty="0"/>
              <a:t> </a:t>
            </a:r>
            <a:r>
              <a:rPr lang="en-US" sz="3200" b="1" u="sng" dirty="0" smtClean="0"/>
              <a:t>three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Poly means </a:t>
            </a:r>
            <a:r>
              <a:rPr lang="en-US" b="1" u="sng" dirty="0" smtClean="0"/>
              <a:t>more than one.</a:t>
            </a:r>
            <a:endParaRPr lang="en-US" b="1" u="sng" dirty="0"/>
          </a:p>
          <a:p>
            <a:pPr marL="0" indent="0">
              <a:buNone/>
            </a:pPr>
            <a:endParaRPr lang="en-US" b="1" u="sng" dirty="0" smtClean="0"/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b="1" dirty="0"/>
              <a:t>polynomial</a:t>
            </a:r>
            <a:r>
              <a:rPr lang="en-US" dirty="0"/>
              <a:t> </a:t>
            </a:r>
            <a:r>
              <a:rPr lang="en-US" b="1" u="sng" dirty="0" smtClean="0"/>
              <a:t>is a monomial or the sum or difference of two or more monomials. </a:t>
            </a:r>
            <a:br>
              <a:rPr lang="en-US" b="1" u="sng" dirty="0" smtClean="0"/>
            </a:br>
            <a:endParaRPr lang="en-US" b="1" u="sng" dirty="0" smtClean="0"/>
          </a:p>
          <a:p>
            <a:pPr marL="0" indent="0">
              <a:buNone/>
            </a:pPr>
            <a:r>
              <a:rPr lang="en-US" b="1" dirty="0" smtClean="0"/>
              <a:t>REMEMBER</a:t>
            </a:r>
            <a:r>
              <a:rPr lang="en-US" dirty="0" smtClean="0"/>
              <a:t>:  </a:t>
            </a:r>
            <a:r>
              <a:rPr lang="en-US" dirty="0"/>
              <a:t>An expression is NOT a polynomial if there is a variable in the denominator.  </a:t>
            </a:r>
          </a:p>
        </p:txBody>
      </p:sp>
    </p:spTree>
    <p:extLst>
      <p:ext uri="{BB962C8B-B14F-4D97-AF65-F5344CB8AC3E}">
        <p14:creationId xmlns:p14="http://schemas.microsoft.com/office/powerpoint/2010/main" val="360262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dirty="0">
                <a:effectLst/>
              </a:rPr>
              <a:t>State whether each expression is a polynomial.  If it is, identify what type of polynomial it is</a:t>
            </a:r>
            <a:r>
              <a:rPr lang="en-US" sz="2800" dirty="0" smtClean="0">
                <a:effectLst/>
              </a:rPr>
              <a:t>.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95400"/>
                <a:ext cx="8229600" cy="483076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3200" i="1">
                        <a:latin typeface="Cambria Math"/>
                      </a:rPr>
                      <m:t>7</m:t>
                    </m:r>
                    <m:r>
                      <a:rPr lang="en-US" sz="3200" i="1">
                        <a:latin typeface="Cambria Math"/>
                      </a:rPr>
                      <m:t>𝑦</m:t>
                    </m:r>
                    <m:r>
                      <a:rPr lang="en-US" sz="3200" i="1">
                        <a:latin typeface="Cambria Math"/>
                      </a:rPr>
                      <m:t>−3</m:t>
                    </m:r>
                    <m:r>
                      <a:rPr lang="en-US" sz="3200" i="1">
                        <a:latin typeface="Cambria Math"/>
                      </a:rPr>
                      <m:t>𝑥</m:t>
                    </m:r>
                    <m:r>
                      <a:rPr lang="en-US" sz="3200" i="1">
                        <a:latin typeface="Cambria Math"/>
                      </a:rPr>
                      <m:t>+4</m:t>
                    </m:r>
                  </m:oMath>
                </a14:m>
                <a:r>
                  <a:rPr lang="en-US" sz="3200" dirty="0"/>
                  <a:t>				</a:t>
                </a:r>
                <a:endParaRPr lang="en-US" sz="3200" dirty="0" smtClean="0"/>
              </a:p>
              <a:p>
                <a:pPr marL="0" indent="0">
                  <a:buNone/>
                </a:pPr>
                <a:endParaRPr lang="en-US" sz="3200" i="1" dirty="0"/>
              </a:p>
              <a:p>
                <a:pPr marL="0" indent="0">
                  <a:buNone/>
                </a:pPr>
                <a:endParaRPr lang="en-US" sz="3200" i="1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3200" i="1">
                        <a:latin typeface="Cambria Math"/>
                      </a:rPr>
                      <m:t>10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32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sz="3200" i="1">
                        <a:latin typeface="Cambria Math"/>
                      </a:rPr>
                      <m:t>𝑦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/>
                          </a:rPr>
                          <m:t>𝑧</m:t>
                        </m:r>
                      </m:e>
                      <m:sup>
                        <m:r>
                          <a:rPr lang="en-US" sz="32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dirty="0"/>
                  <a:t>				</a:t>
                </a:r>
                <a:endParaRPr lang="en-US" sz="3200" dirty="0" smtClean="0"/>
              </a:p>
              <a:p>
                <a:pPr marL="0" indent="0">
                  <a:buNone/>
                </a:pPr>
                <a:endParaRPr lang="en-US" sz="3200" i="1" dirty="0"/>
              </a:p>
              <a:p>
                <a:pPr marL="0" indent="0">
                  <a:buNone/>
                </a:pPr>
                <a:endParaRPr lang="en-US" sz="3200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en-US" sz="3200" i="1">
                              <a:latin typeface="Cambria Math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32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3200" i="1">
                          <a:latin typeface="Cambria Math"/>
                        </a:rPr>
                        <m:t>+7</m:t>
                      </m:r>
                      <m:r>
                        <a:rPr lang="en-US" sz="3200" i="1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95400"/>
                <a:ext cx="8229600" cy="4830763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3810000" y="22098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A trinomial</a:t>
            </a:r>
            <a:endParaRPr lang="en-US" sz="2800" b="1" u="sng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0" y="38862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A monomial</a:t>
            </a:r>
            <a:endParaRPr lang="en-US" sz="2800" b="1" u="sng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0" y="4953000"/>
            <a:ext cx="441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NOT a polynomial because of the variable in the denominator</a:t>
            </a:r>
            <a:endParaRPr lang="en-US" sz="2800" b="1" u="sng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8468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96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600" dirty="0">
                <a:effectLst/>
              </a:rPr>
              <a:t>Some monomials have exponents.  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66255" y="3695986"/>
                <a:ext cx="8839200" cy="22853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State the base and exponent for each monomial.</a:t>
                </a:r>
              </a:p>
              <a:p>
                <a:endParaRPr lang="en-US" sz="280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  <a:p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</a:rPr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			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		</a:t>
                </a:r>
              </a:p>
              <a:p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The 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base is </a:t>
                </a:r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_____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		The base is </a:t>
                </a:r>
                <a:r>
                  <a:rPr lang="en-US" sz="2800" b="1" dirty="0">
                    <a:solidFill>
                      <a:schemeClr val="bg2">
                        <a:lumMod val="25000"/>
                      </a:schemeClr>
                    </a:solidFill>
                  </a:rPr>
                  <a:t>_____</a:t>
                </a:r>
                <a:endParaRPr lang="en-US" sz="2800" b="1" dirty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  <a:p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The 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exponent is </a:t>
                </a:r>
                <a:r>
                  <a:rPr lang="en-US" sz="2800" u="sng" dirty="0">
                    <a:solidFill>
                      <a:schemeClr val="bg2">
                        <a:lumMod val="25000"/>
                      </a:schemeClr>
                    </a:solidFill>
                  </a:rPr>
                  <a:t>_____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</a:rPr>
                  <a:t> 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	</a:t>
                </a:r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The 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exponent </a:t>
                </a:r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is </a:t>
                </a:r>
                <a:r>
                  <a:rPr lang="en-US" sz="2800" u="sng" dirty="0">
                    <a:solidFill>
                      <a:schemeClr val="bg2">
                        <a:lumMod val="25000"/>
                      </a:schemeClr>
                    </a:solidFill>
                  </a:rPr>
                  <a:t>_____</a:t>
                </a:r>
                <a:endParaRPr lang="en-US" sz="2800" u="sng" dirty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55" y="3695986"/>
                <a:ext cx="8839200" cy="2285306"/>
              </a:xfrm>
              <a:prstGeom prst="rect">
                <a:avLst/>
              </a:prstGeom>
              <a:blipFill rotWithShape="1">
                <a:blip r:embed="rId2"/>
                <a:stretch>
                  <a:fillRect l="-1379" t="-2667" r="-483" b="-6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2514600" y="48768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3</a:t>
            </a:r>
            <a:endParaRPr lang="en-US" sz="28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48600" y="538256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3</a:t>
            </a:r>
            <a:endParaRPr lang="en-US" sz="28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2800" y="538256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10400" y="492861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66255" y="838200"/>
                <a:ext cx="8839200" cy="26874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For example,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solidFill>
                              <a:schemeClr val="bg2">
                                <a:lumMod val="2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effectLst/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effectLst/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 </a:t>
                </a:r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is 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read as </a:t>
                </a:r>
                <a:endParaRPr lang="en-US" sz="280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+mj-lt"/>
                </a:endParaRPr>
              </a:p>
              <a:p>
                <a:endParaRPr lang="en-US" sz="2800" b="1" u="sng" dirty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  <a:p>
                <a:pPr algn="ctr"/>
                <a:r>
                  <a:rPr lang="en-US" sz="2800" b="1" u="sng" dirty="0" smtClean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x </a:t>
                </a:r>
                <a:r>
                  <a:rPr lang="en-US" sz="2800" b="1" u="sng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to the second power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.  </a:t>
                </a:r>
                <a:endParaRPr lang="en-US" sz="280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+mj-lt"/>
                </a:endParaRPr>
              </a:p>
              <a:p>
                <a:pPr algn="ctr"/>
                <a:endParaRPr lang="en-US" sz="2800" dirty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  <a:p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X 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would be the </a:t>
                </a:r>
                <a:r>
                  <a:rPr lang="en-US" sz="2800" b="1" u="sng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base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 </a:t>
                </a:r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of the term and 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2 would be the </a:t>
                </a:r>
                <a:r>
                  <a:rPr lang="en-US" sz="2800" b="1" u="sng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exponent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.</a:t>
                </a:r>
                <a:endParaRPr lang="en-US" sz="280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55" y="838200"/>
                <a:ext cx="8839200" cy="2687402"/>
              </a:xfrm>
              <a:prstGeom prst="rect">
                <a:avLst/>
              </a:prstGeom>
              <a:blipFill rotWithShape="1">
                <a:blip r:embed="rId3"/>
                <a:stretch>
                  <a:fillRect l="-1379" t="-1818" b="-5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640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What are exponents?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84018" y="4409767"/>
                <a:ext cx="8839200" cy="18544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Expand the following monomials and simplify to a number if possible.  </a:t>
                </a:r>
              </a:p>
              <a:p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</a:rPr>
                  <a:t>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	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bg2">
                                <a:lumMod val="2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			</a:t>
                </a:r>
              </a:p>
              <a:p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    				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018" y="4409767"/>
                <a:ext cx="8839200" cy="1854418"/>
              </a:xfrm>
              <a:prstGeom prst="rect">
                <a:avLst/>
              </a:prstGeom>
              <a:blipFill rotWithShape="1">
                <a:blip r:embed="rId2"/>
                <a:stretch>
                  <a:fillRect l="-1448" t="-3279" r="-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43000" y="6019800"/>
                <a:ext cx="22860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800" b="1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800" b="1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en-US" sz="2800" b="1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800" b="1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en-US" sz="2800" b="1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800" b="1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</m:oMath>
                  </m:oMathPara>
                </a14:m>
                <a:endParaRPr lang="en-US" sz="2800" b="1" u="sng" dirty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6019800"/>
                <a:ext cx="2286000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181600" y="6019800"/>
                <a:ext cx="22860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2800" b="0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800" b="0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en-US" sz="2800" b="0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800" b="0" i="1" u="sng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𝑦</m:t>
                      </m:r>
                    </m:oMath>
                  </m:oMathPara>
                </a14:m>
                <a:endParaRPr lang="en-US" sz="2800" u="sng" dirty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600" y="6019800"/>
                <a:ext cx="2286000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52400" y="838200"/>
                <a:ext cx="8839200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Exponents means </a:t>
                </a:r>
                <a:r>
                  <a:rPr lang="en-US" sz="2800" u="sng" dirty="0" smtClean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to multiply a number by itself by on the number of the exponent.</a:t>
                </a:r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j-lt"/>
                  </a:rPr>
                  <a:t>  </a:t>
                </a:r>
              </a:p>
              <a:p>
                <a:endParaRPr lang="en-US" sz="280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+mj-lt"/>
                </a:endParaRPr>
              </a:p>
              <a:p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For example, 4³ means to multiply </a:t>
                </a:r>
                <a:r>
                  <a:rPr lang="en-US" sz="2800" b="1" u="sng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four</a:t>
                </a:r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 by </a:t>
                </a:r>
                <a:r>
                  <a:rPr lang="en-US" sz="2800" u="sng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itself 4 times.</a:t>
                </a:r>
                <a:endParaRPr lang="en-US" sz="2800" u="sng" dirty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  <a:p>
                <a:endParaRPr lang="en-US" sz="280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  <a:p>
                <a:pPr algn="ctr"/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So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>
                        <a:solidFill>
                          <a:schemeClr val="bg2">
                            <a:lumMod val="25000"/>
                          </a:schemeClr>
                        </a:solidFill>
                        <a:latin typeface="Cambria Math"/>
                      </a:rPr>
                      <m:t>4³</m:t>
                    </m:r>
                    <m:r>
                      <a:rPr lang="en-US" sz="2800" i="1">
                        <a:solidFill>
                          <a:schemeClr val="bg2">
                            <a:lumMod val="25000"/>
                          </a:schemeClr>
                        </a:solidFill>
                        <a:latin typeface="Cambria Math"/>
                      </a:rPr>
                      <m:t>=______∙______∙______=______</m:t>
                    </m:r>
                  </m:oMath>
                </a14:m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.</a:t>
                </a:r>
              </a:p>
              <a:p>
                <a:r>
                  <a:rPr lang="en-US" sz="2800" b="1" u="sng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Note</a:t>
                </a:r>
                <a:r>
                  <a:rPr 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: This is </a:t>
                </a:r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not the same as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bg2">
                            <a:lumMod val="25000"/>
                          </a:schemeClr>
                        </a:solidFill>
                        <a:latin typeface="Cambria Math"/>
                      </a:rPr>
                      <m:t>4∙3</m:t>
                    </m:r>
                  </m:oMath>
                </a14:m>
                <a:r>
                  <a:rPr lang="en-US" sz="28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 which equals </a:t>
                </a:r>
                <a:r>
                  <a:rPr lang="en-US" sz="2800" b="1" u="sng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</a:rPr>
                  <a:t>12.</a:t>
                </a:r>
                <a:endParaRPr lang="en-US" sz="2800" dirty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  <a:p>
                <a:endParaRPr lang="en-US" sz="2800" dirty="0">
                  <a:solidFill>
                    <a:schemeClr val="bg2">
                      <a:lumMod val="25000"/>
                    </a:schemeClr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838200"/>
                <a:ext cx="8839200" cy="3970318"/>
              </a:xfrm>
              <a:prstGeom prst="rect">
                <a:avLst/>
              </a:prstGeom>
              <a:blipFill rotWithShape="1">
                <a:blip r:embed="rId5"/>
                <a:stretch>
                  <a:fillRect l="-1379" t="-1536" r="-1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3262745" y="32766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43400" y="32766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34000" y="32766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29400" y="32766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64</a:t>
            </a:r>
            <a:endParaRPr lang="en-US" sz="28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026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/>
              <a:t>Multiplying Monomials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There are two </a:t>
            </a:r>
            <a:r>
              <a:rPr lang="en-US" dirty="0" smtClean="0"/>
              <a:t>types of rules </a:t>
            </a:r>
            <a:r>
              <a:rPr lang="en-US" dirty="0"/>
              <a:t>to remember when multiplying monomials.  </a:t>
            </a:r>
          </a:p>
          <a:p>
            <a:pPr marL="0" lvl="0" indent="0" algn="ctr">
              <a:buNone/>
            </a:pPr>
            <a:r>
              <a:rPr lang="en-US" b="1" dirty="0" smtClean="0"/>
              <a:t>1.  </a:t>
            </a:r>
            <a:r>
              <a:rPr lang="en-US" b="1" u="sng" dirty="0" smtClean="0"/>
              <a:t>Multiply Rule</a:t>
            </a:r>
            <a:r>
              <a:rPr lang="en-US" b="1" dirty="0" smtClean="0"/>
              <a:t>  		2. </a:t>
            </a:r>
            <a:r>
              <a:rPr lang="en-US" b="1" u="sng" dirty="0" smtClean="0"/>
              <a:t>Power </a:t>
            </a:r>
            <a:r>
              <a:rPr lang="en-US" b="1" u="sng" dirty="0"/>
              <a:t>to a Power Rule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/>
              <a:t>Multiplying Rule</a:t>
            </a:r>
            <a:r>
              <a:rPr lang="en-US" dirty="0"/>
              <a:t>:  When multiplying monomials, </a:t>
            </a:r>
            <a:r>
              <a:rPr lang="en-US" dirty="0" smtClean="0"/>
              <a:t>multiply the coefficients </a:t>
            </a:r>
            <a:r>
              <a:rPr lang="en-US" dirty="0"/>
              <a:t>and add the exponents. 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Keep in mind, a </a:t>
            </a:r>
            <a:r>
              <a:rPr lang="en-US" dirty="0"/>
              <a:t>monomial can be a number, a variable, or the product of numbers and variables.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82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066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b="1" dirty="0" smtClean="0"/>
              <a:t>Multiplying Rule</a:t>
            </a:r>
            <a:r>
              <a:rPr lang="en-US" sz="2800" dirty="0" smtClean="0"/>
              <a:t>:  When multiplying monomials, multiply the coefficients and add the exponents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450664540"/>
                  </p:ext>
                </p:extLst>
              </p:nvPr>
            </p:nvGraphicFramePr>
            <p:xfrm>
              <a:off x="152399" y="1709256"/>
              <a:ext cx="8839201" cy="521853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3884"/>
                    <a:gridCol w="3381517"/>
                    <a:gridCol w="3733800"/>
                  </a:tblGrid>
                  <a:tr h="75994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 smtClean="0">
                            <a:effectLst/>
                            <a:latin typeface="+mj-lt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</a:rPr>
                            <a:t>NUMBERS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 </a:t>
                          </a:r>
                          <a:endParaRPr lang="en-US" sz="1800" dirty="0" smtClean="0">
                            <a:effectLst/>
                            <a:latin typeface="+mj-lt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</a:rPr>
                            <a:t>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PRODUCT OF NUMBERS AND 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4352662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/>
                          </a:r>
                          <a:b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</a:br>
                          <a:endParaRPr lang="en-US" sz="1200" dirty="0" smtClean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 smtClean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2 (4) = _______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)(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)</a:t>
                          </a:r>
                          <a:endParaRPr lang="en-US" sz="20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What part of the rule needs to be applied? </a:t>
                          </a:r>
                          <a:r>
                            <a:rPr lang="en-US" sz="1800" dirty="0" smtClean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/>
                          </a:r>
                          <a:br>
                            <a:rPr lang="en-US" sz="1800" dirty="0" smtClean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</a:br>
                          <a:endParaRPr lang="en-US" sz="1800" dirty="0" smtClean="0">
                            <a:effectLst/>
                            <a:latin typeface="+mj-lt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)(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)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What part of the rule </a:t>
                          </a:r>
                          <a:r>
                            <a:rPr lang="en-US" sz="1600" dirty="0" smtClean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should be </a:t>
                          </a:r>
                          <a:r>
                            <a:rPr lang="en-US" sz="16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applied? </a:t>
                          </a:r>
                          <a:r>
                            <a:rPr lang="en-US" sz="12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/>
                          </a:r>
                          <a:br>
                            <a:rPr lang="en-US" sz="12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</a:br>
                          <a:endParaRPr lang="en-US" sz="1800" i="1" dirty="0" smtClean="0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i="1" dirty="0" smtClean="0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i="1" dirty="0" smtClean="0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2∙3 </m:t>
                              </m:r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= ____</a:t>
                          </a:r>
                          <a:b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</a:b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= </a:t>
                          </a:r>
                          <a:r>
                            <a:rPr lang="en-US" sz="1800" dirty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______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)(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)</a:t>
                          </a:r>
                          <a:r>
                            <a:rPr lang="en-US" sz="1800" dirty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  </a:t>
                          </a:r>
                          <a:endParaRPr lang="en-US" sz="1800" dirty="0" smtClean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 smtClean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=  </a:t>
                          </a:r>
                          <a:r>
                            <a:rPr lang="en-US" sz="1800" dirty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_____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_________+_________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dirty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en-US" sz="1800" dirty="0" smtClean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)</a:t>
                          </a:r>
                          <a:endParaRPr lang="en-US" sz="1600" dirty="0" smtClean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b="1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450664540"/>
                  </p:ext>
                </p:extLst>
              </p:nvPr>
            </p:nvGraphicFramePr>
            <p:xfrm>
              <a:off x="152399" y="1709256"/>
              <a:ext cx="8839201" cy="518722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3884"/>
                    <a:gridCol w="3381517"/>
                    <a:gridCol w="3733800"/>
                  </a:tblGrid>
                  <a:tr h="75994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 smtClean="0">
                            <a:effectLst/>
                            <a:latin typeface="+mj-lt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</a:rPr>
                            <a:t>NUMBERS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 </a:t>
                          </a:r>
                          <a:endParaRPr lang="en-US" sz="1800" dirty="0" smtClean="0">
                            <a:effectLst/>
                            <a:latin typeface="+mj-lt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</a:rPr>
                            <a:t>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PRODUCT OF NUMBERS AND 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4427284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/>
                          </a:r>
                          <a:b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</a:br>
                          <a:endParaRPr lang="en-US" sz="1200" dirty="0" smtClean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 smtClean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2 (4) = _______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50991" t="-18595" r="-110270" b="-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36928" t="-18595" b="-13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4"/>
          <p:cNvSpPr/>
          <p:nvPr/>
        </p:nvSpPr>
        <p:spPr>
          <a:xfrm>
            <a:off x="228600" y="914400"/>
            <a:ext cx="845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  <a:latin typeface="+mj-lt"/>
              </a:rPr>
              <a:t>When </a:t>
            </a:r>
            <a:r>
              <a:rPr lang="en-US" sz="2400" dirty="0">
                <a:solidFill>
                  <a:schemeClr val="tx2"/>
                </a:solidFill>
                <a:latin typeface="+mj-lt"/>
              </a:rPr>
              <a:t>multiplying monomials, </a:t>
            </a:r>
            <a:r>
              <a:rPr lang="en-US" sz="2400" b="1" u="sng" dirty="0">
                <a:solidFill>
                  <a:schemeClr val="tx2"/>
                </a:solidFill>
                <a:latin typeface="+mj-lt"/>
              </a:rPr>
              <a:t>always analyze what is given and apply the rule based </a:t>
            </a:r>
            <a:r>
              <a:rPr lang="en-US" sz="2400" b="1" u="sng" dirty="0" smtClean="0">
                <a:solidFill>
                  <a:schemeClr val="tx2"/>
                </a:solidFill>
                <a:latin typeface="+mj-lt"/>
              </a:rPr>
              <a:t>that.</a:t>
            </a:r>
            <a:endParaRPr lang="en-US" sz="2400" b="1" u="sng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90600" y="3576935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3576935"/>
                <a:ext cx="609600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553200" y="518160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3200" y="5181600"/>
                <a:ext cx="609600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7086600" y="4567535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6600" y="4567535"/>
                <a:ext cx="609600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856759" y="518160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6759" y="5181600"/>
                <a:ext cx="609600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247159" y="5151565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7159" y="5151565"/>
                <a:ext cx="609600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467600" y="5786735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7600" y="5786735"/>
                <a:ext cx="609600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781800" y="5786735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0" y="5786735"/>
                <a:ext cx="609600" cy="3693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324600" y="5862935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4600" y="5862935"/>
                <a:ext cx="609600" cy="36933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922318" y="4105593"/>
            <a:ext cx="325928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ea typeface="Times New Roman"/>
                <a:cs typeface="Times New Roman"/>
              </a:rPr>
              <a:t>Adding the exponents.</a:t>
            </a:r>
            <a:endParaRPr lang="en-US" sz="2000" b="1" u="sng" dirty="0">
              <a:ea typeface="Calibri"/>
              <a:cs typeface="Times New Roman"/>
            </a:endParaRP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209800" y="4659592"/>
                <a:ext cx="2971800" cy="2059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US" dirty="0">
                    <a:ea typeface="Calibri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ea typeface="Times New Roman"/>
                    <a:cs typeface="Times New Roman"/>
                  </a:rPr>
                  <a:t>)(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>
                    <a:ea typeface="Times New Roman"/>
                    <a:cs typeface="Times New Roman"/>
                  </a:rPr>
                  <a:t>)</a:t>
                </a:r>
                <a:r>
                  <a:rPr lang="en-US" dirty="0">
                    <a:ea typeface="Calibri"/>
                    <a:cs typeface="Times New Roman"/>
                  </a:rPr>
                  <a:t>  </a:t>
                </a:r>
                <a:r>
                  <a:rPr lang="en-US" dirty="0" smtClean="0">
                    <a:ea typeface="Calibri"/>
                    <a:cs typeface="Times New Roman"/>
                  </a:rPr>
                  <a:t/>
                </a:r>
                <a:br>
                  <a:rPr lang="en-US" dirty="0" smtClean="0">
                    <a:ea typeface="Calibri"/>
                    <a:cs typeface="Times New Roman"/>
                  </a:rPr>
                </a:br>
                <a:endParaRPr lang="en-US" dirty="0"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</a:pPr>
                <a:r>
                  <a:rPr lang="en-US" dirty="0">
                    <a:ea typeface="Calibri"/>
                    <a:cs typeface="Times New Roman"/>
                  </a:rPr>
                  <a:t>= 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/>
                            <a:ea typeface="Calibri"/>
                            <a:cs typeface="Times New Roman"/>
                          </a:rPr>
                          <m:t>_______+_______</m:t>
                        </m:r>
                      </m:sup>
                    </m:sSup>
                  </m:oMath>
                </a14:m>
                <a:r>
                  <a:rPr lang="en-US" dirty="0">
                    <a:ea typeface="Calibri"/>
                    <a:cs typeface="Times New Roman"/>
                  </a:rPr>
                  <a:t> </a:t>
                </a:r>
                <a:r>
                  <a:rPr lang="en-US" dirty="0" smtClean="0">
                    <a:ea typeface="Calibri"/>
                    <a:cs typeface="Times New Roman"/>
                  </a:rPr>
                  <a:t>) </a:t>
                </a:r>
                <a:endParaRPr lang="en-US" dirty="0"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</a:pPr>
                <a:r>
                  <a:rPr lang="en-US" dirty="0"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b="1" i="1">
                            <a:latin typeface="Cambria Math" panose="02040503050406030204" pitchFamily="18" charset="0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4000" b="1" i="1">
                            <a:latin typeface="Cambria Math"/>
                            <a:cs typeface="Times New Roman"/>
                          </a:rPr>
                          <m:t>𝒙</m:t>
                        </m:r>
                      </m:e>
                      <m:sup>
                        <m:r>
                          <a:rPr lang="en-US" sz="4000" b="1" i="1">
                            <a:latin typeface="Cambria Math"/>
                            <a:cs typeface="Times New Roman"/>
                          </a:rPr>
                          <m:t>𝟓</m:t>
                        </m:r>
                      </m:sup>
                    </m:sSup>
                  </m:oMath>
                </a14:m>
                <a:endParaRPr lang="en-US" sz="1400" b="1" dirty="0">
                  <a:ea typeface="Calibri"/>
                  <a:cs typeface="Times New Roman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4659592"/>
                <a:ext cx="2971800" cy="2059410"/>
              </a:xfrm>
              <a:prstGeom prst="rect">
                <a:avLst/>
              </a:prstGeom>
              <a:blipFill rotWithShape="1">
                <a:blip r:embed="rId11"/>
                <a:stretch>
                  <a:fillRect t="-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5181600" y="3807767"/>
            <a:ext cx="3810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ea typeface="Times New Roman"/>
                <a:cs typeface="Times New Roman"/>
              </a:rPr>
              <a:t>Multiplying coefficients AND adding exponents.</a:t>
            </a:r>
            <a:endParaRPr lang="en-US" sz="1600" b="1" u="sng" dirty="0">
              <a:ea typeface="Calibri"/>
              <a:cs typeface="Times New Roman"/>
            </a:endParaRP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629400" y="6324600"/>
                <a:ext cx="1524000" cy="530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  <a:cs typeface="Times New Roman"/>
                          </a:rPr>
                          <m:t>𝟔</m:t>
                        </m:r>
                        <m:r>
                          <a:rPr lang="en-US" sz="2800" b="1" i="1">
                            <a:latin typeface="Cambria Math"/>
                            <a:cs typeface="Times New Roman"/>
                          </a:rPr>
                          <m:t>𝒂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  <a:cs typeface="Times New Roman"/>
                          </a:rPr>
                          <m:t>𝟕</m:t>
                        </m:r>
                      </m:sup>
                    </m:sSup>
                  </m:oMath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9400" y="6324600"/>
                <a:ext cx="1524000" cy="530915"/>
              </a:xfrm>
              <a:prstGeom prst="rect">
                <a:avLst/>
              </a:prstGeom>
              <a:blipFill rotWithShape="1">
                <a:blip r:embed="rId12"/>
                <a:stretch>
                  <a:fillRect l="-8400" t="-10345" b="-298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841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066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b="1" dirty="0" smtClean="0"/>
              <a:t>Multiplying Rule</a:t>
            </a:r>
            <a:r>
              <a:rPr lang="en-US" sz="2800" dirty="0" smtClean="0"/>
              <a:t>:  When multiplying monomials, multiply the coefficients and add the exponents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819020587"/>
                  </p:ext>
                </p:extLst>
              </p:nvPr>
            </p:nvGraphicFramePr>
            <p:xfrm>
              <a:off x="152399" y="1066800"/>
              <a:ext cx="8839201" cy="511260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71601"/>
                    <a:gridCol w="3810000"/>
                    <a:gridCol w="3657600"/>
                  </a:tblGrid>
                  <a:tr h="75994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 smtClean="0">
                            <a:effectLst/>
                            <a:latin typeface="+mj-lt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</a:rPr>
                            <a:t>NUMBERS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 </a:t>
                          </a:r>
                          <a:endParaRPr lang="en-US" sz="1800" dirty="0" smtClean="0">
                            <a:effectLst/>
                            <a:latin typeface="+mj-lt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</a:rPr>
                            <a:t>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PRODUCT OF NUMBERS AND 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4352662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/>
                          </a:r>
                          <a:b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</a:br>
                          <a:endParaRPr lang="en-US" sz="1200" dirty="0" smtClean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 smtClean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 smtClean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 smtClean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𝟐𝟓</m:t>
                              </m:r>
                              <m:r>
                                <a:rPr lang="en-US" sz="1800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∙</m:t>
                              </m:r>
                              <m:r>
                                <a:rPr lang="en-US" sz="1800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𝟑</m:t>
                              </m:r>
                            </m:oMath>
                          </a14:m>
                          <a:r>
                            <a:rPr lang="en-US" sz="1800" dirty="0" smtClean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= ___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  <a:p>
                          <a:pPr algn="ctr"/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𝑚𝑛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)(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)(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)</a:t>
                          </a:r>
                        </a:p>
                        <a:p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Apply the same rule as above but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only</a:t>
                          </a:r>
                        </a:p>
                        <a:p>
                          <a:endParaRPr lang="en-US" sz="1800" kern="1200" dirty="0" smtClean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  <a:p>
                          <a:endParaRPr lang="en-US" sz="1800" kern="1200" dirty="0" smtClean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𝑚𝑛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)(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)(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)</a:t>
                          </a:r>
                          <a:b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</a:br>
                          <a:endParaRPr lang="en-US" sz="1800" kern="1200" dirty="0">
                            <a:solidFill>
                              <a:schemeClr val="dk1"/>
                            </a:solidFill>
                            <a:effectLst/>
                            <a:latin typeface="+mj-lt"/>
                            <a:ea typeface="+mn-ea"/>
                            <a:cs typeface="+mn-cs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______+_______</m:t>
                                  </m:r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+_______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_______+______+________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  <a:p>
                          <a:r>
                            <a:rPr lang="en-US" sz="1800" kern="1200" dirty="0">
                              <a:solidFill>
                                <a:schemeClr val="dk1"/>
                              </a:solidFill>
                              <a:effectLst/>
                              <a:latin typeface="+mj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b="1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)(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4</m:t>
                                  </m:r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𝑥𝑦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)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What part of the rule </a:t>
                          </a:r>
                          <a:r>
                            <a:rPr lang="en-US" sz="1600" dirty="0" smtClean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should be </a:t>
                          </a:r>
                          <a:r>
                            <a:rPr lang="en-US" sz="16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applied? </a:t>
                          </a:r>
                          <a:endParaRPr lang="en-US" sz="1600" dirty="0" smtClean="0">
                            <a:effectLst/>
                            <a:latin typeface="+mj-lt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 smtClean="0">
                            <a:effectLst/>
                            <a:latin typeface="+mj-lt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/>
                          </a:r>
                          <a:br>
                            <a:rPr lang="en-US" sz="1200" dirty="0"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</a:b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</m:t>
                              </m:r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∙</m:t>
                              </m:r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4</m:t>
                              </m:r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  <a:t>= ____</a:t>
                          </a:r>
                          <a:br>
                            <a:rPr lang="en-US" sz="1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Times New Roman"/>
                              <a:cs typeface="Times New Roman"/>
                            </a:rPr>
                          </a:br>
                          <a:endParaRPr lang="en-US" sz="1800" dirty="0" smtClean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=</a:t>
                          </a:r>
                          <a:r>
                            <a:rPr lang="en-US" sz="1800" dirty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_____</m:t>
                                  </m:r>
                                  <m:r>
                                    <a:rPr lang="en-US" sz="1800" b="0" i="1" smtClean="0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_______+_______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1800" i="1" smtClean="0">
                                      <a:effectLst/>
                                      <a:latin typeface="Cambria Math" panose="02040503050406030204" pitchFamily="18" charset="0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_______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dirty="0" smtClean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)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b="0" dirty="0" smtClean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b="1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+mj-lt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819020587"/>
                  </p:ext>
                </p:extLst>
              </p:nvPr>
            </p:nvGraphicFramePr>
            <p:xfrm>
              <a:off x="152399" y="1066800"/>
              <a:ext cx="8839201" cy="511260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71601"/>
                    <a:gridCol w="3810000"/>
                    <a:gridCol w="3657600"/>
                  </a:tblGrid>
                  <a:tr h="75994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 smtClean="0">
                            <a:effectLst/>
                            <a:latin typeface="+mj-lt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</a:rPr>
                            <a:t>NUMBERS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 </a:t>
                          </a:r>
                          <a:endParaRPr lang="en-US" sz="1800" dirty="0" smtClean="0">
                            <a:effectLst/>
                            <a:latin typeface="+mj-lt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+mj-lt"/>
                            </a:rPr>
                            <a:t>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+mj-lt"/>
                            </a:rPr>
                            <a:t>PRODUCT OF NUMBERS AND VARIABLES</a:t>
                          </a:r>
                          <a:endParaRPr lang="en-US" sz="1800" dirty="0"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435266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t="-18908" r="-54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36000" t="-18908" r="-9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41667" t="-1890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14400" y="335280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𝟕𝟓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3352800"/>
                <a:ext cx="609600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7772400" y="403860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2400" y="4038600"/>
                <a:ext cx="609600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116782" y="411480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6782" y="4114800"/>
                <a:ext cx="609600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162800" y="403860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800" y="4038600"/>
                <a:ext cx="609600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629400" y="403860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9400" y="4038600"/>
                <a:ext cx="609600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690255" y="4218479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255" y="4218479"/>
                <a:ext cx="609600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1524000" y="3048000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dk1"/>
                </a:solidFill>
                <a:latin typeface="+mj-lt"/>
              </a:rPr>
              <a:t>              </a:t>
            </a:r>
            <a:r>
              <a:rPr lang="en-US" b="1" u="sng" dirty="0" smtClean="0">
                <a:solidFill>
                  <a:schemeClr val="dk1"/>
                </a:solidFill>
                <a:latin typeface="+mj-lt"/>
              </a:rPr>
              <a:t> to </a:t>
            </a:r>
            <a:r>
              <a:rPr lang="en-US" b="1" u="sng" dirty="0">
                <a:solidFill>
                  <a:schemeClr val="dk1"/>
                </a:solidFill>
                <a:latin typeface="+mj-lt"/>
              </a:rPr>
              <a:t>add exponents to like variables. </a:t>
            </a:r>
          </a:p>
          <a:p>
            <a:endParaRPr lang="en-US" b="1" u="sng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276600" y="4218479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600" y="4218479"/>
                <a:ext cx="609600" cy="3693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419600" y="4218479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9600" y="4218479"/>
                <a:ext cx="609600" cy="36933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886200" y="4218479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4218479"/>
                <a:ext cx="609600" cy="3693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819400" y="4218479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4218479"/>
                <a:ext cx="609600" cy="3693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209800" y="419100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4191000"/>
                <a:ext cx="609600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514600" y="5031432"/>
                <a:ext cx="2362200" cy="721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1" i="1" smtClean="0">
                            <a:latin typeface="Cambria Math"/>
                          </a:rPr>
                          <m:t>𝒎</m:t>
                        </m:r>
                      </m:e>
                      <m:sup>
                        <m:r>
                          <a:rPr lang="en-US" sz="4000" b="1" i="1" smtClean="0">
                            <a:latin typeface="Cambria Math"/>
                          </a:rPr>
                          <m:t>𝟖</m:t>
                        </m:r>
                      </m:sup>
                    </m:sSup>
                    <m:sSup>
                      <m:sSupPr>
                        <m:ctrlPr>
                          <a:rPr lang="en-US" sz="4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1" i="1" smtClean="0">
                            <a:latin typeface="Cambria Math"/>
                          </a:rPr>
                          <m:t>𝒏</m:t>
                        </m:r>
                      </m:e>
                      <m:sup>
                        <m:r>
                          <a:rPr lang="en-US" sz="4000" b="1" i="1" smtClean="0">
                            <a:latin typeface="Cambria Math"/>
                          </a:rPr>
                          <m:t>𝟕</m:t>
                        </m:r>
                      </m:sup>
                    </m:sSup>
                  </m:oMath>
                </a14:m>
                <a:endParaRPr lang="en-US" sz="4000" b="1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5031432"/>
                <a:ext cx="2362200" cy="721801"/>
              </a:xfrm>
              <a:prstGeom prst="rect">
                <a:avLst/>
              </a:prstGeom>
              <a:blipFill rotWithShape="1">
                <a:blip r:embed="rId12"/>
                <a:stretch>
                  <a:fillRect l="-9302" t="-12605" b="-35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5410200" y="28194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a typeface="Times New Roman"/>
                <a:cs typeface="Times New Roman"/>
              </a:rPr>
              <a:t> </a:t>
            </a:r>
            <a:r>
              <a:rPr lang="en-US" b="1" dirty="0" smtClean="0">
                <a:ea typeface="Times New Roman"/>
                <a:cs typeface="Times New Roman"/>
              </a:rPr>
              <a:t>             </a:t>
            </a:r>
            <a:r>
              <a:rPr lang="en-US" b="1" u="sng" dirty="0" smtClean="0">
                <a:ea typeface="Times New Roman"/>
                <a:cs typeface="Times New Roman"/>
              </a:rPr>
              <a:t>Multiplying </a:t>
            </a:r>
            <a:r>
              <a:rPr lang="en-US" b="1" u="sng" dirty="0">
                <a:ea typeface="Times New Roman"/>
                <a:cs typeface="Times New Roman"/>
              </a:rPr>
              <a:t>coefficients AND adding exponents</a:t>
            </a:r>
            <a:r>
              <a:rPr lang="en-US" b="1" u="sng" dirty="0" smtClean="0">
                <a:ea typeface="Times New Roman"/>
                <a:cs typeface="Times New Roman"/>
              </a:rPr>
              <a:t>.</a:t>
            </a:r>
            <a:endParaRPr lang="en-US" sz="1400" b="1" u="sng" dirty="0">
              <a:ea typeface="Calibri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7162800" y="3465731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800" y="3465731"/>
                <a:ext cx="609600" cy="369332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6248400" y="5031432"/>
                <a:ext cx="2286000" cy="667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1" i="1" smtClean="0">
                            <a:latin typeface="Cambria Math"/>
                          </a:rPr>
                          <m:t>𝟒</m:t>
                        </m:r>
                        <m:r>
                          <a:rPr lang="en-US" sz="36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3600" b="1" i="1" smtClean="0">
                            <a:latin typeface="Cambria Math"/>
                          </a:rPr>
                          <m:t>𝟒</m:t>
                        </m:r>
                      </m:sup>
                    </m:sSup>
                    <m:sSup>
                      <m:sSupPr>
                        <m:ctrlPr>
                          <a:rPr lang="en-US" sz="36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sz="3600" b="1" i="1" smtClean="0"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endParaRPr lang="en-US" sz="3600" b="1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400" y="5031432"/>
                <a:ext cx="2286000" cy="667170"/>
              </a:xfrm>
              <a:prstGeom prst="rect">
                <a:avLst/>
              </a:prstGeom>
              <a:blipFill rotWithShape="1">
                <a:blip r:embed="rId14"/>
                <a:stretch>
                  <a:fillRect l="-8000" t="-10000" b="-3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281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  <p:bldP spid="13" grpId="0"/>
      <p:bldP spid="14" grpId="0"/>
      <p:bldP spid="9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433</TotalTime>
  <Words>433</Words>
  <Application>Microsoft Office PowerPoint</Application>
  <PresentationFormat>On-screen Show (4:3)</PresentationFormat>
  <Paragraphs>233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Cambria Math</vt:lpstr>
      <vt:lpstr>Century Gothic</vt:lpstr>
      <vt:lpstr>Courier New</vt:lpstr>
      <vt:lpstr>Palatino Linotype</vt:lpstr>
      <vt:lpstr>Times New Roman</vt:lpstr>
      <vt:lpstr>Executive</vt:lpstr>
      <vt:lpstr>Laws of Exponents</vt:lpstr>
      <vt:lpstr>What is a monomial?</vt:lpstr>
      <vt:lpstr>What about more than one?</vt:lpstr>
      <vt:lpstr>State whether each expression is a polynomial.  If it is, identify what type of polynomial it is.</vt:lpstr>
      <vt:lpstr>Some monomials have exponents.  </vt:lpstr>
      <vt:lpstr>What are exponents?</vt:lpstr>
      <vt:lpstr>Multiplying Monomials</vt:lpstr>
      <vt:lpstr>Multiplying Rule:  When multiplying monomials, multiply the coefficients and add the exponents</vt:lpstr>
      <vt:lpstr>Multiplying Rule:  When multiplying monomials, multiply the coefficients and add the exponents</vt:lpstr>
      <vt:lpstr>Multiplying Monomials</vt:lpstr>
      <vt:lpstr>Multiply (〖-7x〗^2 y^4 )^2 (〖3xy〗^2 )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Laws of Exponents</dc:title>
  <dc:creator>Tammy L. Wallace (tlwallace)</dc:creator>
  <cp:lastModifiedBy>Michele Roan</cp:lastModifiedBy>
  <cp:revision>33</cp:revision>
  <dcterms:created xsi:type="dcterms:W3CDTF">2014-06-30T16:52:35Z</dcterms:created>
  <dcterms:modified xsi:type="dcterms:W3CDTF">2017-03-31T12:50:03Z</dcterms:modified>
</cp:coreProperties>
</file>